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0"/>
  </p:notesMasterIdLst>
  <p:handoutMasterIdLst>
    <p:handoutMasterId r:id="rId21"/>
  </p:handoutMasterIdLst>
  <p:sldIdLst>
    <p:sldId id="256" r:id="rId2"/>
    <p:sldId id="412" r:id="rId3"/>
    <p:sldId id="414" r:id="rId4"/>
    <p:sldId id="360" r:id="rId5"/>
    <p:sldId id="407" r:id="rId6"/>
    <p:sldId id="399" r:id="rId7"/>
    <p:sldId id="404" r:id="rId8"/>
    <p:sldId id="388" r:id="rId9"/>
    <p:sldId id="415" r:id="rId10"/>
    <p:sldId id="416" r:id="rId11"/>
    <p:sldId id="417" r:id="rId12"/>
    <p:sldId id="418" r:id="rId13"/>
    <p:sldId id="419" r:id="rId14"/>
    <p:sldId id="420" r:id="rId15"/>
    <p:sldId id="421" r:id="rId16"/>
    <p:sldId id="422" r:id="rId17"/>
    <p:sldId id="423" r:id="rId18"/>
    <p:sldId id="424" r:id="rId19"/>
  </p:sldIdLst>
  <p:sldSz cx="12192000" cy="6858000"/>
  <p:notesSz cx="6934200" cy="91186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FF99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 autoAdjust="0"/>
    <p:restoredTop sz="72789" autoAdjust="0"/>
  </p:normalViewPr>
  <p:slideViewPr>
    <p:cSldViewPr>
      <p:cViewPr varScale="1">
        <p:scale>
          <a:sx n="113" d="100"/>
          <a:sy n="113" d="100"/>
        </p:scale>
        <p:origin x="176" y="9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5138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475" y="0"/>
            <a:ext cx="3005138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82FCFD-9D1B-3A49-997F-8DFFFF1D050F}" type="datetimeFigureOut">
              <a:rPr lang="en-US" smtClean="0"/>
              <a:t>11/1/19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61400"/>
            <a:ext cx="3005138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475" y="8661400"/>
            <a:ext cx="3005138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2A91C-AD16-744E-A985-4FE3924E1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75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5138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9063" y="0"/>
            <a:ext cx="3005137" cy="45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31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28625" y="684213"/>
            <a:ext cx="6076950" cy="34194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3925" y="4330700"/>
            <a:ext cx="5086350" cy="4103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62988"/>
            <a:ext cx="3005138" cy="455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9063" y="8662988"/>
            <a:ext cx="3005137" cy="455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A5ED838-7CEF-5E43-9B07-AFB1A331F07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09870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E1ADF8D2-378A-7944-A749-53A621119001}" type="slidenum">
              <a:rPr lang="en-US"/>
              <a:pPr/>
              <a:t>1</a:t>
            </a:fld>
            <a:endParaRPr lang="en-US"/>
          </a:p>
        </p:txBody>
      </p:sp>
      <p:sp>
        <p:nvSpPr>
          <p:cNvPr id="32771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38" tIns="44425" rIns="90438" bIns="44425"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Fall’17: Project 4 is partitioned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 into projects 4 and 5.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Overview is scheduled on 09b. Minutes: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 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Fall’16 Scheduled changed. 09a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 is now 08a. We are one lecture ahead of the schedule. Plan to add Lecture17-device management (see also 17-Device Management-Not 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Covered.pptx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)</a:t>
            </a:r>
            <a:endParaRPr lang="en-US" sz="1200" kern="1200" dirty="0">
              <a:solidFill>
                <a:schemeClr val="tx1"/>
              </a:solidFill>
              <a:effectLst/>
              <a:latin typeface="Times New Roman" pitchFamily="18" charset="0"/>
              <a:ea typeface="ＭＳ Ｐゴシック" charset="0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Fall’15: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Cont. Lec08c-Deadlock Detection Slides 15-19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40</a:t>
            </a:r>
            <a:r>
              <a:rPr lang="en-US" altLang="zh-CN" sz="1200" kern="1200" baseline="0" dirty="0">
                <a:solidFill>
                  <a:schemeClr val="tx1"/>
                </a:solidFill>
                <a:effectLst/>
                <a:latin typeface="Times New Roman" pitchFamily="18" charset="0"/>
                <a:ea typeface="ＭＳ Ｐゴシック" charset="0"/>
                <a:cs typeface="+mn-cs"/>
              </a:rPr>
              <a:t> Minuets: </a:t>
            </a:r>
            <a:endParaRPr lang="en-US" altLang="zh-CN" dirty="0">
              <a:latin typeface="Times New Roman" charset="0"/>
              <a:ea typeface="宋体" charset="0"/>
              <a:cs typeface="宋体" charset="0"/>
            </a:endParaRPr>
          </a:p>
        </p:txBody>
      </p:sp>
      <p:sp>
        <p:nvSpPr>
          <p:cNvPr id="3277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30213" y="684213"/>
            <a:ext cx="6076950" cy="3419475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2083147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</a:t>
            </a:r>
            <a:r>
              <a:rPr lang="en-US" baseline="0" dirty="0"/>
              <a:t> Weeks -&gt; 3 Weeks (part 1).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5ED838-7CEF-5E43-9B07-AFB1A331F07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88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36001BF-5C93-2C4D-93AB-4EFF24E249BA}" type="slidenum">
              <a:rPr lang="en-US"/>
              <a:pPr/>
              <a:t>6</a:t>
            </a:fld>
            <a:endParaRPr lang="en-US"/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268413" y="4332288"/>
            <a:ext cx="4325937" cy="4103687"/>
          </a:xfrm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078" tIns="44739" rIns="91078" bIns="44739"/>
          <a:lstStyle/>
          <a:p>
            <a:endParaRPr lang="en-US" altLang="zh-CN" dirty="0">
              <a:latin typeface="Times New Roman" charset="0"/>
              <a:ea typeface="宋体" charset="0"/>
              <a:cs typeface="宋体" charset="0"/>
            </a:endParaRPr>
          </a:p>
        </p:txBody>
      </p:sp>
      <p:sp>
        <p:nvSpPr>
          <p:cNvPr id="3379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30213" y="682625"/>
            <a:ext cx="6076950" cy="3419475"/>
          </a:xfrm>
          <a:noFill/>
          <a:ln w="12700" cap="flat">
            <a:solidFill>
              <a:schemeClr val="tx1"/>
            </a:solidFill>
          </a:ln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54878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36001BF-5C93-2C4D-93AB-4EFF24E249BA}" type="slidenum">
              <a:rPr lang="en-US"/>
              <a:pPr/>
              <a:t>7</a:t>
            </a:fld>
            <a:endParaRPr lang="en-US"/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268413" y="4332288"/>
            <a:ext cx="4325937" cy="4103687"/>
          </a:xfrm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078" tIns="44739" rIns="91078" bIns="44739"/>
          <a:lstStyle/>
          <a:p>
            <a:pPr lvl="0"/>
            <a:r>
              <a:rPr lang="en-US">
                <a:latin typeface="Calibri"/>
                <a:cs typeface="Calibri"/>
              </a:rPr>
              <a:t>Due on March 24</a:t>
            </a:r>
          </a:p>
          <a:p>
            <a:pPr lvl="0"/>
            <a:r>
              <a:rPr lang="en-US" dirty="0">
                <a:latin typeface="Calibri"/>
                <a:cs typeface="Calibri"/>
              </a:rPr>
              <a:t>Task 1: Code Reading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Individual;  Soft Deadline:  March 10 (3 Days)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2: Design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Collaboration; Soft Deadline:  March 15 (5 Days)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3: Programming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Discussion; Hard Deadline:  March 24 (9 Days)</a:t>
            </a:r>
          </a:p>
          <a:p>
            <a:endParaRPr lang="en-US" dirty="0">
              <a:latin typeface="Calibri" charset="0"/>
            </a:endParaRPr>
          </a:p>
          <a:p>
            <a:endParaRPr lang="en-US" dirty="0">
              <a:latin typeface="Calibri" charset="0"/>
            </a:endParaRPr>
          </a:p>
          <a:p>
            <a:endParaRPr lang="en-US" dirty="0">
              <a:latin typeface="Calibri" charset="0"/>
            </a:endParaRPr>
          </a:p>
          <a:p>
            <a:r>
              <a:rPr lang="en-US" dirty="0">
                <a:latin typeface="Calibri" charset="0"/>
              </a:rPr>
              <a:t>Due on Nov. 11</a:t>
            </a:r>
          </a:p>
          <a:p>
            <a:pPr lvl="0"/>
            <a:r>
              <a:rPr lang="en-US" dirty="0">
                <a:latin typeface="Calibri"/>
                <a:cs typeface="Calibri"/>
              </a:rPr>
              <a:t>Task 1: Code Reading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Individual;  Soft Deadline:  Oct. 8 (6 Days)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2: Design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Collaboration; Soft Deadline:  Oct. 18 (10 Days)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3: Programming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Discussion; Hard Deadline:  Nov. 11 (24 Days)</a:t>
            </a:r>
          </a:p>
          <a:p>
            <a:endParaRPr lang="en-US" altLang="zh-CN" dirty="0">
              <a:latin typeface="Times New Roman" charset="0"/>
              <a:ea typeface="宋体" charset="0"/>
              <a:cs typeface="宋体" charset="0"/>
            </a:endParaRPr>
          </a:p>
        </p:txBody>
      </p:sp>
      <p:sp>
        <p:nvSpPr>
          <p:cNvPr id="3379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30213" y="682625"/>
            <a:ext cx="6076950" cy="3419475"/>
          </a:xfrm>
          <a:noFill/>
          <a:ln w="12700" cap="flat">
            <a:solidFill>
              <a:schemeClr val="tx1"/>
            </a:solidFill>
          </a:ln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644896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36001BF-5C93-2C4D-93AB-4EFF24E249BA}" type="slidenum">
              <a:rPr lang="en-US"/>
              <a:pPr/>
              <a:t>8</a:t>
            </a:fld>
            <a:endParaRPr lang="en-US"/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268413" y="4332288"/>
            <a:ext cx="4325937" cy="4103687"/>
          </a:xfrm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1078" tIns="44739" rIns="91078" bIns="44739"/>
          <a:lstStyle/>
          <a:p>
            <a:r>
              <a:rPr lang="en-US" altLang="zh-CN" dirty="0">
                <a:latin typeface="Times New Roman" charset="0"/>
                <a:ea typeface="宋体" charset="0"/>
                <a:cs typeface="宋体" charset="0"/>
              </a:rPr>
              <a:t>Draw on the white board about the concepts.</a:t>
            </a:r>
          </a:p>
        </p:txBody>
      </p:sp>
      <p:sp>
        <p:nvSpPr>
          <p:cNvPr id="3379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30213" y="682625"/>
            <a:ext cx="6076950" cy="3419475"/>
          </a:xfrm>
          <a:noFill/>
          <a:ln w="12700" cap="flat">
            <a:solidFill>
              <a:schemeClr val="tx1"/>
            </a:solidFill>
          </a:ln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</p:spTree>
    <p:extLst>
      <p:ext uri="{BB962C8B-B14F-4D97-AF65-F5344CB8AC3E}">
        <p14:creationId xmlns:p14="http://schemas.microsoft.com/office/powerpoint/2010/main" val="1952820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9013FDC-CDB6-0145-BBEC-8B9E418D679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36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939A6A-E21D-7C4D-8E7C-17C74E5611D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35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AED4AA-CCA7-A748-9E0B-836427D4D79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97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1DD708-9C6C-BC4A-8ACC-1131D652BA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463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9BAC1BF-448E-0748-97C4-07AE073AA6E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5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A5C63ED-CA33-F643-8D2C-9CC1229B047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95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2E81F73-168E-DF47-86CE-65001EABF11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46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AB741D-3059-9749-806A-40E1FE40CF4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44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AF5B0-A05E-724A-87E2-3CBAB181D8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73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B91192-082C-A54D-8443-EA5BFC04DED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79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6DF99E-117A-804D-9AE1-0148B167FF7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07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0">
          <a:gsLst>
            <a:gs pos="0">
              <a:srgbClr val="DDDDDD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GCOE V 158 289"/>
          <p:cNvPicPr>
            <a:picLocks noChangeAspect="1" noChangeArrowheads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200" y="5791201"/>
            <a:ext cx="1524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9094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89095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</a:defRPr>
            </a:lvl1pPr>
          </a:lstStyle>
          <a:p>
            <a:fld id="{0D8BB033-354E-3D4A-AAF6-66DED48618BF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00068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581D"/>
        </a:buClr>
        <a:buChar char="•"/>
        <a:defRPr sz="3200">
          <a:solidFill>
            <a:srgbClr val="00068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581D"/>
        </a:buClr>
        <a:buChar char="–"/>
        <a:defRPr sz="2800">
          <a:solidFill>
            <a:srgbClr val="000681"/>
          </a:solidFill>
          <a:latin typeface="+mn-lt"/>
          <a:ea typeface="ＭＳ Ｐゴシック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581D"/>
        </a:buClr>
        <a:buChar char="•"/>
        <a:defRPr sz="2400">
          <a:solidFill>
            <a:srgbClr val="000681"/>
          </a:solidFill>
          <a:latin typeface="+mn-lt"/>
          <a:ea typeface="ＭＳ Ｐゴシック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FF581D"/>
        </a:buClr>
        <a:buChar char="–"/>
        <a:defRPr sz="2000">
          <a:solidFill>
            <a:srgbClr val="000681"/>
          </a:solidFill>
          <a:latin typeface="+mn-lt"/>
          <a:ea typeface="ＭＳ Ｐゴシック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FF581D"/>
        </a:buClr>
        <a:buChar char="»"/>
        <a:defRPr sz="2000">
          <a:solidFill>
            <a:srgbClr val="000681"/>
          </a:solidFill>
          <a:latin typeface="+mn-lt"/>
          <a:ea typeface="ＭＳ Ｐゴシック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FF581D"/>
        </a:buClr>
        <a:buChar char="»"/>
        <a:defRPr sz="2000">
          <a:solidFill>
            <a:srgbClr val="00068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FF581D"/>
        </a:buClr>
        <a:buChar char="»"/>
        <a:defRPr sz="2000">
          <a:solidFill>
            <a:srgbClr val="00068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FF581D"/>
        </a:buClr>
        <a:buChar char="»"/>
        <a:defRPr sz="2000">
          <a:solidFill>
            <a:srgbClr val="00068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FF581D"/>
        </a:buClr>
        <a:buChar char="»"/>
        <a:defRPr sz="2000">
          <a:solidFill>
            <a:srgbClr val="00068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A2F26D0F-7787-5C4C-99BF-4744DE7C3B5B}" type="slidenum">
              <a:rPr lang="en-US" sz="1400">
                <a:latin typeface="Arial" charset="0"/>
              </a:rPr>
              <a:pPr eaLnBrk="1" hangingPunct="1"/>
              <a:t>1</a:t>
            </a:fld>
            <a:endParaRPr lang="en-US" sz="1400">
              <a:latin typeface="Arial" charset="0"/>
            </a:endParaRP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057400" y="762000"/>
            <a:ext cx="8077200" cy="2971800"/>
          </a:xfrm>
        </p:spPr>
        <p:txBody>
          <a:bodyPr/>
          <a:lstStyle/>
          <a:p>
            <a:pPr eaLnBrk="1" hangingPunct="1"/>
            <a:r>
              <a:rPr lang="en-US" altLang="zh-CN" sz="40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COMP 3500 </a:t>
            </a:r>
            <a:br>
              <a:rPr lang="en-US" altLang="zh-CN" sz="40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</a:br>
            <a:r>
              <a:rPr lang="en-US" altLang="zh-CN" sz="40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Introduction to Operating Systems</a:t>
            </a:r>
            <a:br>
              <a:rPr lang="en-US" altLang="zh-CN" sz="40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</a:br>
            <a:br>
              <a:rPr lang="en-US" altLang="zh-CN" sz="41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</a:br>
            <a:r>
              <a:rPr lang="en-US" altLang="zh-CN" sz="3600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Project 5 – </a:t>
            </a:r>
            <a:r>
              <a:rPr lang="en-US" sz="3600" dirty="0">
                <a:latin typeface="Calibri" panose="020F0502020204030204" pitchFamily="34" charset="0"/>
              </a:rPr>
              <a:t>CPU Scheduling</a:t>
            </a:r>
            <a:endParaRPr lang="en-US" altLang="zh-CN" sz="3600" dirty="0">
              <a:solidFill>
                <a:schemeClr val="accent2"/>
              </a:solidFill>
              <a:latin typeface="Calibri" charset="0"/>
              <a:ea typeface="宋体" charset="0"/>
              <a:cs typeface="宋体" charset="0"/>
            </a:endParaRPr>
          </a:p>
        </p:txBody>
      </p:sp>
      <p:sp>
        <p:nvSpPr>
          <p:cNvPr id="2052" name="Text Box 3"/>
          <p:cNvSpPr txBox="1">
            <a:spLocks noChangeArrowheads="1"/>
          </p:cNvSpPr>
          <p:nvPr/>
        </p:nvSpPr>
        <p:spPr bwMode="auto">
          <a:xfrm>
            <a:off x="3581400" y="4183064"/>
            <a:ext cx="4953000" cy="1877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1pPr>
            <a:lvl2pPr>
              <a:defRPr sz="28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3pPr>
            <a:lvl4pPr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4pPr>
            <a:lvl5pPr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5pPr>
            <a:lvl6pPr eaLnBrk="0" hangingPunct="0"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6pPr>
            <a:lvl7pPr eaLnBrk="0" hangingPunct="0"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7pPr>
            <a:lvl8pPr eaLnBrk="0" hangingPunct="0"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8pPr>
            <a:lvl9pPr eaLnBrk="0" hangingPunct="0">
              <a:defRPr sz="2000">
                <a:solidFill>
                  <a:srgbClr val="00068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0" hangingPunct="0">
              <a:spcBef>
                <a:spcPct val="50000"/>
              </a:spcBef>
            </a:pPr>
            <a:r>
              <a:rPr lang="en-US" altLang="zh-CN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Dr. Xiao Qin</a:t>
            </a:r>
          </a:p>
          <a:p>
            <a:pPr algn="ctr" eaLnBrk="0" hangingPunct="0">
              <a:spcBef>
                <a:spcPct val="50000"/>
              </a:spcBef>
            </a:pPr>
            <a:r>
              <a:rPr lang="en-US" sz="2400" i="1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Auburn University</a:t>
            </a:r>
            <a:br>
              <a:rPr lang="en-US" sz="2400" i="1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</a:br>
            <a:r>
              <a:rPr lang="en-US" sz="2400" i="1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http://</a:t>
            </a:r>
            <a:r>
              <a:rPr lang="en-US" sz="2400" i="1" dirty="0" err="1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www.eng.auburn.edu</a:t>
            </a:r>
            <a:r>
              <a:rPr lang="en-US" sz="2400" i="1" dirty="0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/~</a:t>
            </a:r>
            <a:r>
              <a:rPr lang="en-US" sz="2400" i="1" dirty="0" err="1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xqin</a:t>
            </a:r>
            <a:endParaRPr lang="en-US" sz="2400" i="1" dirty="0">
              <a:solidFill>
                <a:schemeClr val="accent2"/>
              </a:solidFill>
              <a:latin typeface="Calibri" charset="0"/>
              <a:ea typeface="宋体" charset="0"/>
              <a:cs typeface="宋体" charset="0"/>
            </a:endParaRPr>
          </a:p>
          <a:p>
            <a:pPr algn="ctr" eaLnBrk="0" hangingPunct="0">
              <a:lnSpc>
                <a:spcPct val="50000"/>
              </a:lnSpc>
              <a:spcBef>
                <a:spcPct val="50000"/>
              </a:spcBef>
            </a:pPr>
            <a:r>
              <a:rPr lang="en-US" sz="2400" i="1" dirty="0" err="1">
                <a:solidFill>
                  <a:schemeClr val="accent2"/>
                </a:solidFill>
                <a:latin typeface="Calibri" charset="0"/>
                <a:ea typeface="宋体" charset="0"/>
                <a:cs typeface="宋体" charset="0"/>
              </a:rPr>
              <a:t>xqin@auburn.edu</a:t>
            </a:r>
            <a:endParaRPr lang="en-US" altLang="zh-CN" sz="2400" i="1" dirty="0">
              <a:solidFill>
                <a:schemeClr val="accent2"/>
              </a:solidFill>
              <a:latin typeface="Calibri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D860645-00AB-9644-8ADB-8C00CADC5C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8350A7-F251-4340-9F51-536BD8556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733" y="0"/>
            <a:ext cx="10280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34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872C78-4F82-0D40-B2E8-A943EB7106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01807A-E882-CC49-BF1A-71088CF2C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563" y="0"/>
            <a:ext cx="99488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625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288D8D-6DBF-FC48-9E0E-8F3593A19D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FC3029-B9B9-8A45-A97D-494CAB5FF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2574"/>
            <a:ext cx="12217062" cy="657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801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CBE4B3-0A2B-0543-BE67-20B4CDBF8A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ABB796-1C56-7445-B5F0-9A36829AE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5726"/>
            <a:ext cx="12192000" cy="520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623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67F68-BC94-4842-9BB0-C2DC677C9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2: How to simulate new arrivals?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572FC-BE87-364B-8B0F-C85656F99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determine an arrival task, a past task, and a future task? </a:t>
            </a:r>
          </a:p>
          <a:p>
            <a:endParaRPr lang="en-US" dirty="0"/>
          </a:p>
          <a:p>
            <a:r>
              <a:rPr lang="en-US" dirty="0"/>
              <a:t>Task: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arrival_time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burst_time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(a.k.a.,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exe_time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/>
              <a:t>Current Time: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clock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65888-C156-1B4F-A4B5-56FA8DCD09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1DD708-9C6C-BC4A-8ACC-1131D652BA95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89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67F68-BC94-4842-9BB0-C2DC677C9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Exercise 2: </a:t>
            </a:r>
            <a:r>
              <a:rPr lang="en-US" dirty="0"/>
              <a:t>How to simulate new arrivals?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572FC-BE87-364B-8B0F-C85656F99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0" y="1578960"/>
            <a:ext cx="88392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task.arrival_time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&gt; clock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task is a future task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task.arrival_time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&lt; clock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task has arrived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65888-C156-1B4F-A4B5-56FA8DCD09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1DD708-9C6C-BC4A-8ACC-1131D652BA95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244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838D1-2295-4546-A615-57FEB14E2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CD9F3-95C1-6B48-89CD-6250AE7E1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956" y="1295400"/>
            <a:ext cx="113538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clock = 0;</a:t>
            </a:r>
          </a:p>
          <a:p>
            <a:pPr marL="0" indent="0">
              <a:buNone/>
            </a:pP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Empty;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finish_task_list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Empty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while (simulation not done) </a:t>
            </a:r>
            <a:r>
              <a:rPr lang="en-US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 see next slide */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handle new arrivals from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task_list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 /*module 4.1*/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run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 /* module 4.2 */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clock++;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compute statistical information; /* module 7 */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display statistical information; /* module 8 */</a:t>
            </a:r>
          </a:p>
          <a:p>
            <a:pPr marL="0" indent="0">
              <a:buNone/>
            </a:pP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0FD63-3E3E-B943-9AE0-1D42054B82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1DD708-9C6C-BC4A-8ACC-1131D652BA95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150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CD9F3-95C1-6B48-89CD-6250AE7E1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868361"/>
            <a:ext cx="11353800" cy="5989639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while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future_task_list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!= empty and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!= empty) {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/* handle new arrivals: module 4.1 */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for (all task </a:t>
            </a:r>
            <a:r>
              <a:rPr 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in future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_task_list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if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task.arrival_time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&lt;= clock) {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task.remaining_time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task.burst_time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remove task from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future_task_list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place task into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}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else break; /* all tasks after this are future */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	} /* end for */</a:t>
            </a:r>
          </a:p>
          <a:p>
            <a:pPr marL="0" indent="0"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/* continue on the next slide */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E0FD63-3E3E-B943-9AE0-1D42054B82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1DD708-9C6C-BC4A-8ACC-1131D652BA9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0204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CD9F3-95C1-6B48-89CD-6250AE7E1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6525"/>
            <a:ext cx="11353800" cy="6873875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while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task_list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!= empty 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!= empty)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/* handle new arrivals: module 4.1. See the previous slide */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	/* run first task in the ready queue: module 4.2 */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get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from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/* determine task’s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first_task.remaining_time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first_task.burst_time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first_task.start_time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clock; 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		/* run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*/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first_task.remaining_time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--;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	/* check if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finishes or not */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first_task.remaining_time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== 0)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first_task.finish_time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clock;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remove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from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ready_queue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place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first_task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to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finish_task_list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 /* end while */</a:t>
            </a:r>
          </a:p>
          <a:p>
            <a:pPr marL="0" indent="0">
              <a:buNone/>
            </a:pP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385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2000"/>
            <a:ext cx="12192000" cy="7620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1000" y="4191000"/>
            <a:ext cx="3733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Calibri" panose="020F0502020204030204" pitchFamily="34" charset="0"/>
                <a:ea typeface="Arial Hebrew" charset="-79"/>
                <a:cs typeface="Calibri" panose="020F0502020204030204" pitchFamily="34" charset="0"/>
              </a:rPr>
              <a:t>Former Project 5</a:t>
            </a:r>
          </a:p>
          <a:p>
            <a:pPr algn="ctr"/>
            <a:r>
              <a:rPr lang="en-US" b="1" dirty="0">
                <a:latin typeface="Calibri" panose="020F0502020204030204" pitchFamily="34" charset="0"/>
                <a:ea typeface="Arial Hebrew" charset="-79"/>
                <a:cs typeface="Calibri" panose="020F0502020204030204" pitchFamily="34" charset="0"/>
              </a:rPr>
              <a:t>Processes and System Calls</a:t>
            </a:r>
          </a:p>
        </p:txBody>
      </p:sp>
    </p:spTree>
    <p:extLst>
      <p:ext uri="{BB962C8B-B14F-4D97-AF65-F5344CB8AC3E}">
        <p14:creationId xmlns:p14="http://schemas.microsoft.com/office/powerpoint/2010/main" val="1530637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E71AE8-C2E3-0F44-AE18-187836D8A0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4AF5B0-A05E-724A-87E2-3CBAB181D8A1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B7FFD1-C35A-6A4F-A8A0-8ECE66358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28600"/>
            <a:ext cx="12192000" cy="73152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B99FF7A-63A5-374F-82B9-63C370FC9B7E}"/>
              </a:ext>
            </a:extLst>
          </p:cNvPr>
          <p:cNvSpPr/>
          <p:nvPr/>
        </p:nvSpPr>
        <p:spPr>
          <a:xfrm>
            <a:off x="8153400" y="5414228"/>
            <a:ext cx="3733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atin typeface="Calibri" panose="020F0502020204030204" pitchFamily="34" charset="0"/>
                <a:ea typeface="Arial Hebrew" charset="-79"/>
                <a:cs typeface="Calibri" panose="020F0502020204030204" pitchFamily="34" charset="0"/>
              </a:rPr>
              <a:t>New Project 5</a:t>
            </a:r>
          </a:p>
          <a:p>
            <a:pPr algn="ctr"/>
            <a:r>
              <a:rPr lang="en-US" b="1" dirty="0">
                <a:latin typeface="Calibri" panose="020F0502020204030204" pitchFamily="34" charset="0"/>
                <a:ea typeface="Arial Hebrew" charset="-79"/>
                <a:cs typeface="Calibri" panose="020F0502020204030204" pitchFamily="34" charset="0"/>
              </a:rPr>
              <a:t>CPU Scheduling</a:t>
            </a:r>
          </a:p>
        </p:txBody>
      </p:sp>
    </p:spTree>
    <p:extLst>
      <p:ext uri="{BB962C8B-B14F-4D97-AF65-F5344CB8AC3E}">
        <p14:creationId xmlns:p14="http://schemas.microsoft.com/office/powerpoint/2010/main" val="2612624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1981200" y="152400"/>
            <a:ext cx="8229600" cy="838200"/>
          </a:xfrm>
        </p:spPr>
        <p:txBody>
          <a:bodyPr/>
          <a:lstStyle/>
          <a:p>
            <a:pPr eaLnBrk="1" hangingPunct="1"/>
            <a:r>
              <a:rPr lang="en-US" sz="4000" dirty="0">
                <a:latin typeface="Calibri" charset="0"/>
                <a:ea typeface="MS PGothic" charset="0"/>
                <a:cs typeface="MS PGothic" charset="0"/>
              </a:rPr>
              <a:t>Project Objectives</a:t>
            </a: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>
          <a:xfrm>
            <a:off x="838200" y="1143000"/>
            <a:ext cx="10210800" cy="5187130"/>
          </a:xfrm>
        </p:spPr>
        <p:txBody>
          <a:bodyPr/>
          <a:lstStyle/>
          <a:p>
            <a:pPr lvl="0"/>
            <a:r>
              <a:rPr lang="en-US" dirty="0">
                <a:latin typeface="Calibri"/>
                <a:cs typeface="Calibri"/>
              </a:rPr>
              <a:t>To design a simple CPU scheduler</a:t>
            </a:r>
          </a:p>
          <a:p>
            <a:pPr lvl="0"/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To implement three scheduling policies in C/C++</a:t>
            </a:r>
          </a:p>
          <a:p>
            <a:pPr lvl="0"/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To conduct scheduling simulation experiments on a Linux machine</a:t>
            </a:r>
          </a:p>
          <a:p>
            <a:pPr lvl="0"/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Use GDB to debug your C/C++ program</a:t>
            </a:r>
          </a:p>
          <a:p>
            <a:pPr lvl="0"/>
            <a:endParaRPr lang="en-US" i="1" dirty="0">
              <a:latin typeface="Calibri"/>
              <a:cs typeface="Calibri"/>
            </a:endParaRPr>
          </a:p>
          <a:p>
            <a:pPr lvl="0"/>
            <a:endParaRPr lang="en-US" i="1" dirty="0">
              <a:latin typeface="Calibri"/>
              <a:cs typeface="Calibri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162800" y="990600"/>
            <a:ext cx="4146135" cy="1077860"/>
          </a:xfrm>
          <a:prstGeom prst="rect">
            <a:avLst/>
          </a:prstGeom>
          <a:solidFill>
            <a:srgbClr val="FFFF99"/>
          </a:solidFill>
          <a:ln w="38100" cmpd="dbl">
            <a:solidFill>
              <a:srgbClr val="FF0000"/>
            </a:solidFill>
            <a:miter lim="800000"/>
            <a:headEnd/>
            <a:tailEnd/>
          </a:ln>
        </p:spPr>
        <p:txBody>
          <a:bodyPr wrap="square" lIns="92075" tIns="46038" rIns="92075" bIns="46038" anchor="ctr">
            <a:spAutoFit/>
          </a:bodyPr>
          <a:lstStyle/>
          <a:p>
            <a:pPr algn="ctr"/>
            <a:r>
              <a:rPr lang="en-US" sz="3200" dirty="0">
                <a:latin typeface="Calibri"/>
                <a:cs typeface="Calibri"/>
              </a:rPr>
              <a:t>2 Weeks to achieve the these objectives!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1981200" y="152400"/>
            <a:ext cx="8229600" cy="990600"/>
          </a:xfrm>
        </p:spPr>
        <p:txBody>
          <a:bodyPr/>
          <a:lstStyle/>
          <a:p>
            <a:pPr eaLnBrk="1" hangingPunct="1"/>
            <a:r>
              <a:rPr lang="en-US" sz="4000" dirty="0">
                <a:latin typeface="Calibri" charset="0"/>
                <a:ea typeface="MS PGothic" charset="0"/>
                <a:cs typeface="MS PGothic" charset="0"/>
              </a:rPr>
              <a:t>What are available on Canvas?</a:t>
            </a: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>
          <a:xfrm>
            <a:off x="1104900" y="1088979"/>
            <a:ext cx="9982200" cy="5616621"/>
          </a:xfrm>
        </p:spPr>
        <p:txBody>
          <a:bodyPr/>
          <a:lstStyle/>
          <a:p>
            <a:pPr lvl="0"/>
            <a:r>
              <a:rPr lang="en-US" dirty="0">
                <a:latin typeface="Calibri"/>
                <a:cs typeface="Calibri"/>
              </a:rPr>
              <a:t>Project description</a:t>
            </a:r>
          </a:p>
          <a:p>
            <a:pPr lvl="0"/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A sample input task file</a:t>
            </a:r>
          </a:p>
          <a:p>
            <a:pPr lvl="0"/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Two sample data flow diagrams</a:t>
            </a:r>
          </a:p>
          <a:p>
            <a:pPr marL="0" lvl="0" indent="0">
              <a:buNone/>
            </a:pPr>
            <a:r>
              <a:rPr lang="en-US" dirty="0">
                <a:latin typeface="Calibri"/>
                <a:cs typeface="Calibri"/>
              </a:rPr>
              <a:t> </a:t>
            </a:r>
          </a:p>
          <a:p>
            <a:pPr lvl="0"/>
            <a:r>
              <a:rPr lang="en-US" dirty="0">
                <a:latin typeface="Calibri"/>
                <a:cs typeface="Calibri"/>
              </a:rPr>
              <a:t>Sample source code (TBD)</a:t>
            </a:r>
          </a:p>
          <a:p>
            <a:endParaRPr lang="en-US" dirty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FAQs 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990600" y="6096000"/>
            <a:ext cx="34290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721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000250" y="304800"/>
            <a:ext cx="7448550" cy="914400"/>
          </a:xfrm>
          <a:noFill/>
          <a:extLs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Three Tasks: Due on Nov. 3</a:t>
            </a:r>
            <a:endParaRPr lang="en-US" altLang="zh-CN" dirty="0">
              <a:latin typeface="Calibri" charset="0"/>
              <a:ea typeface="宋体" charset="0"/>
              <a:cs typeface="宋体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371600"/>
            <a:ext cx="10439400" cy="4953000"/>
          </a:xfrm>
          <a:noFill/>
          <a:extLs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latin typeface="Calibri"/>
                <a:cs typeface="Calibri"/>
              </a:rPr>
              <a:t>Task 1: Code Reading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Individual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2: Design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 Discussion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pPr lvl="0"/>
            <a:r>
              <a:rPr lang="en-US" dirty="0">
                <a:latin typeface="Calibri"/>
                <a:cs typeface="Calibri"/>
              </a:rPr>
              <a:t>Task 3: Programming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  <a:r>
              <a:rPr lang="en-US" dirty="0">
                <a:solidFill>
                  <a:srgbClr val="FF0000"/>
                </a:solidFill>
                <a:latin typeface="Calibri"/>
                <a:cs typeface="Calibri"/>
              </a:rPr>
              <a:t> Individual</a:t>
            </a:r>
          </a:p>
        </p:txBody>
      </p:sp>
    </p:spTree>
    <p:extLst>
      <p:ext uri="{BB962C8B-B14F-4D97-AF65-F5344CB8AC3E}">
        <p14:creationId xmlns:p14="http://schemas.microsoft.com/office/powerpoint/2010/main" val="84867265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371725" y="457200"/>
            <a:ext cx="7448550" cy="914400"/>
          </a:xfrm>
          <a:noFill/>
          <a:extLs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Three Tasks</a:t>
            </a:r>
            <a:endParaRPr lang="en-US" altLang="zh-CN" dirty="0">
              <a:latin typeface="Calibri" charset="0"/>
              <a:ea typeface="宋体" charset="0"/>
              <a:cs typeface="宋体" charset="0"/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1371600"/>
            <a:ext cx="10439400" cy="4953000"/>
          </a:xfrm>
          <a:noFill/>
          <a:extLs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latin typeface="Calibri"/>
                <a:cs typeface="Calibri"/>
              </a:rPr>
              <a:t>Task 1: Design and implement a CPU scheduler (60 Points)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</a:p>
          <a:p>
            <a:pPr lvl="0"/>
            <a:r>
              <a:rPr lang="en-US" dirty="0">
                <a:latin typeface="Calibri"/>
                <a:cs typeface="Calibri"/>
              </a:rPr>
              <a:t>Task 2: Write a project report: 12 Questions. (15 Points)</a:t>
            </a:r>
          </a:p>
          <a:p>
            <a:pPr marL="0" indent="0">
              <a:buNone/>
            </a:pPr>
            <a:r>
              <a:rPr lang="en-US" dirty="0">
                <a:latin typeface="Calibri"/>
                <a:cs typeface="Calibri"/>
              </a:rPr>
              <a:t>	</a:t>
            </a:r>
          </a:p>
          <a:p>
            <a:pPr lvl="0"/>
            <a:r>
              <a:rPr lang="en-US" dirty="0">
                <a:latin typeface="Calibri"/>
                <a:cs typeface="Calibri"/>
              </a:rPr>
              <a:t>Task 3: Create a </a:t>
            </a:r>
            <a:r>
              <a:rPr lang="en-US" dirty="0" err="1">
                <a:latin typeface="Calibri"/>
                <a:cs typeface="Calibri"/>
              </a:rPr>
              <a:t>Makefile</a:t>
            </a:r>
            <a:r>
              <a:rPr lang="en-US" dirty="0">
                <a:latin typeface="Calibri"/>
                <a:cs typeface="Calibri"/>
              </a:rPr>
              <a:t> (15 Points)</a:t>
            </a:r>
          </a:p>
          <a:p>
            <a:pPr lvl="0"/>
            <a:endParaRPr lang="en-US" dirty="0">
              <a:solidFill>
                <a:srgbClr val="FF0000"/>
              </a:solidFill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Overall Rating: Clarity and attention to details (10 Points)</a:t>
            </a:r>
            <a:endParaRPr lang="en-US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06582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2252345" y="360071"/>
            <a:ext cx="7448550" cy="1066800"/>
          </a:xfrm>
          <a:noFill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latin typeface="Calibri"/>
                <a:cs typeface="Calibri"/>
              </a:rPr>
              <a:t>Review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80820"/>
            <a:ext cx="10515600" cy="4191000"/>
          </a:xfrm>
          <a:noFill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/>
                <a:cs typeface="Calibri"/>
              </a:rPr>
              <a:t>Arrival Time</a:t>
            </a:r>
          </a:p>
          <a:p>
            <a:r>
              <a:rPr lang="en-US" dirty="0">
                <a:latin typeface="Calibri"/>
                <a:cs typeface="Calibri"/>
              </a:rPr>
              <a:t>Start Time</a:t>
            </a:r>
          </a:p>
          <a:p>
            <a:r>
              <a:rPr lang="en-US" dirty="0">
                <a:latin typeface="Calibri"/>
                <a:cs typeface="Calibri"/>
              </a:rPr>
              <a:t>Finish Time</a:t>
            </a:r>
          </a:p>
          <a:p>
            <a:r>
              <a:rPr lang="en-US" dirty="0">
                <a:latin typeface="Calibri"/>
                <a:cs typeface="Calibri"/>
              </a:rPr>
              <a:t>Execution Time (a.k.a., CPU Time or Burst Time)</a:t>
            </a:r>
          </a:p>
          <a:p>
            <a:r>
              <a:rPr lang="en-US" dirty="0">
                <a:latin typeface="Calibri"/>
                <a:cs typeface="Calibri"/>
              </a:rPr>
              <a:t>Turnaround Time</a:t>
            </a:r>
          </a:p>
          <a:p>
            <a:r>
              <a:rPr lang="en-US" dirty="0">
                <a:latin typeface="Calibri"/>
                <a:cs typeface="Calibri"/>
              </a:rPr>
              <a:t>Response Time</a:t>
            </a:r>
          </a:p>
          <a:p>
            <a:r>
              <a:rPr lang="en-US" dirty="0">
                <a:latin typeface="Calibri"/>
                <a:cs typeface="Calibri"/>
              </a:rPr>
              <a:t>Waiting Time</a:t>
            </a:r>
          </a:p>
        </p:txBody>
      </p:sp>
    </p:spTree>
    <p:extLst>
      <p:ext uri="{BB962C8B-B14F-4D97-AF65-F5344CB8AC3E}">
        <p14:creationId xmlns:p14="http://schemas.microsoft.com/office/powerpoint/2010/main" val="182182964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BC1B2-4DEB-4B46-B95D-4407F3532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14400"/>
            <a:ext cx="10972800" cy="449262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Exercise 1</a:t>
            </a:r>
            <a:br>
              <a:rPr lang="en-US" dirty="0"/>
            </a:b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Draw a High-Level </a:t>
            </a:r>
            <a:br>
              <a:rPr lang="en-US" dirty="0"/>
            </a:br>
            <a:r>
              <a:rPr lang="en-US" dirty="0"/>
              <a:t>Data Flow Diagram</a:t>
            </a:r>
            <a:br>
              <a:rPr lang="en-US" dirty="0"/>
            </a:br>
            <a:br>
              <a:rPr lang="en-US" dirty="0"/>
            </a:br>
            <a:r>
              <a:rPr lang="en-US" dirty="0"/>
              <a:t>(5 Minutes)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4A56B60-A1AC-AF43-A408-4C0EAA8133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2AB741D-3059-9749-806A-40E1FE40CF46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053753"/>
      </p:ext>
    </p:extLst>
  </p:cSld>
  <p:clrMapOvr>
    <a:masterClrMapping/>
  </p:clrMapOvr>
</p:sld>
</file>

<file path=ppt/theme/theme1.xml><?xml version="1.0" encoding="utf-8"?>
<a:theme xmlns:a="http://schemas.openxmlformats.org/drawingml/2006/main" name="1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2341</TotalTime>
  <Words>922</Words>
  <Application>Microsoft Macintosh PowerPoint</Application>
  <PresentationFormat>Widescreen</PresentationFormat>
  <Paragraphs>150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Courier New</vt:lpstr>
      <vt:lpstr>Times New Roman</vt:lpstr>
      <vt:lpstr>1_Default Design</vt:lpstr>
      <vt:lpstr>COMP 3500  Introduction to Operating Systems  Project 5 – CPU Scheduling</vt:lpstr>
      <vt:lpstr>PowerPoint Presentation</vt:lpstr>
      <vt:lpstr>PowerPoint Presentation</vt:lpstr>
      <vt:lpstr>Project Objectives</vt:lpstr>
      <vt:lpstr>What are available on Canvas?</vt:lpstr>
      <vt:lpstr>Three Tasks: Due on Nov. 3</vt:lpstr>
      <vt:lpstr>Three Tasks</vt:lpstr>
      <vt:lpstr>Review</vt:lpstr>
      <vt:lpstr>Exercise 1   Draw a High-Level  Data Flow Diagram  (5 Minutes)</vt:lpstr>
      <vt:lpstr>PowerPoint Presentation</vt:lpstr>
      <vt:lpstr>PowerPoint Presentation</vt:lpstr>
      <vt:lpstr>PowerPoint Presentation</vt:lpstr>
      <vt:lpstr>PowerPoint Presentation</vt:lpstr>
      <vt:lpstr>Exercise 2: How to simulate new arrivals? </vt:lpstr>
      <vt:lpstr>Exercise 2: How to simulate new arrivals? </vt:lpstr>
      <vt:lpstr>High Level Simulation</vt:lpstr>
      <vt:lpstr>PowerPoint Presentation</vt:lpstr>
      <vt:lpstr>PowerPoint Presentation</vt:lpstr>
    </vt:vector>
  </TitlesOfParts>
  <Company>New Mexico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331 Computer Architecture</dc:title>
  <dc:creator>Xiao Qin</dc:creator>
  <cp:lastModifiedBy>Xiao Qin</cp:lastModifiedBy>
  <cp:revision>314</cp:revision>
  <dcterms:created xsi:type="dcterms:W3CDTF">2006-08-22T22:53:10Z</dcterms:created>
  <dcterms:modified xsi:type="dcterms:W3CDTF">2019-11-01T17:10:40Z</dcterms:modified>
</cp:coreProperties>
</file>

<file path=docProps/thumbnail.jpeg>
</file>